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75" r:id="rId4"/>
    <p:sldId id="277" r:id="rId5"/>
    <p:sldId id="278" r:id="rId6"/>
    <p:sldId id="280" r:id="rId7"/>
    <p:sldId id="281" r:id="rId8"/>
    <p:sldId id="284" r:id="rId9"/>
    <p:sldId id="268" r:id="rId10"/>
    <p:sldId id="285" r:id="rId11"/>
    <p:sldId id="286" r:id="rId12"/>
    <p:sldId id="287" r:id="rId13"/>
    <p:sldId id="272" r:id="rId14"/>
    <p:sldId id="289" r:id="rId15"/>
    <p:sldId id="290" r:id="rId16"/>
    <p:sldId id="263" r:id="rId17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3" userDrawn="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D6C2DC"/>
    <a:srgbClr val="D3BFB8"/>
    <a:srgbClr val="D6C2BC"/>
    <a:srgbClr val="D2CAD1"/>
    <a:srgbClr val="794F29"/>
    <a:srgbClr val="F0F0F0"/>
    <a:srgbClr val="003399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05" autoAdjust="0"/>
  </p:normalViewPr>
  <p:slideViewPr>
    <p:cSldViewPr snapToGrid="0" snapToObjects="1">
      <p:cViewPr varScale="1">
        <p:scale>
          <a:sx n="26" d="100"/>
          <a:sy n="26" d="100"/>
        </p:scale>
        <p:origin x="2094" y="162"/>
      </p:cViewPr>
      <p:guideLst>
        <p:guide orient="horz" pos="8163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2024. 05. 14.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008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8191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61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mailto:hummel.rudolf@kemoh.h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5427" y="23289718"/>
            <a:ext cx="30065830" cy="1484741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6600" dirty="0">
                <a:latin typeface="Arial Regular"/>
                <a:cs typeface="Arial"/>
              </a:rPr>
              <a:t>Előadó: Hummel Rudolf, projektmenedzser</a:t>
            </a:r>
            <a:endParaRPr lang="en-US" sz="6600" dirty="0">
              <a:latin typeface="Arial Regular"/>
              <a:cs typeface="Arial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6B5DAAB-0F12-1C74-A009-325255D13EF6}"/>
              </a:ext>
            </a:extLst>
          </p:cNvPr>
          <p:cNvSpPr txBox="1"/>
          <p:nvPr/>
        </p:nvSpPr>
        <p:spPr>
          <a:xfrm>
            <a:off x="5852319" y="8689026"/>
            <a:ext cx="3547872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cap="all" dirty="0">
                <a:latin typeface="Arial Regular"/>
                <a:cs typeface="Arial Regular"/>
              </a:rPr>
              <a:t>A vármegyei humán fejlesztési projektek </a:t>
            </a:r>
          </a:p>
          <a:p>
            <a:pPr algn="ctr"/>
            <a:r>
              <a:rPr lang="hu-HU" b="1" cap="all" dirty="0">
                <a:latin typeface="Arial Regular"/>
                <a:cs typeface="Arial Regular"/>
              </a:rPr>
              <a:t>rövid bemutatása</a:t>
            </a:r>
            <a:endParaRPr lang="en-US" b="1" cap="all" dirty="0">
              <a:latin typeface="Arial Regular"/>
              <a:cs typeface="Arial Regular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13423392" y="13459968"/>
            <a:ext cx="2245766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latin typeface="Arial Regular"/>
              </a:rPr>
              <a:t>Felzárkózási Fórum ülése</a:t>
            </a:r>
          </a:p>
          <a:p>
            <a:pPr algn="ctr"/>
            <a:r>
              <a:rPr lang="hu-HU" dirty="0">
                <a:latin typeface="Arial Regular"/>
              </a:rPr>
              <a:t>2024.05.14. kedd, 10:00 óra</a:t>
            </a:r>
          </a:p>
          <a:p>
            <a:pPr algn="ctr"/>
            <a:r>
              <a:rPr lang="hu-HU" dirty="0">
                <a:latin typeface="Arial Regular"/>
              </a:rPr>
              <a:t>Tatabánya, Megyeháza Nagytanácsterme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772C41C0-0FD5-2265-EAB5-247DA7007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1257" y="21002559"/>
            <a:ext cx="60007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zabadkézi sokszög: alakzat 57">
            <a:extLst>
              <a:ext uri="{FF2B5EF4-FFF2-40B4-BE49-F238E27FC236}">
                <a16:creationId xmlns:a16="http://schemas.microsoft.com/office/drawing/2014/main" id="{2874A63E-0AC5-9CEA-DE52-0F27EED2CC0D}"/>
              </a:ext>
            </a:extLst>
          </p:cNvPr>
          <p:cNvSpPr/>
          <p:nvPr/>
        </p:nvSpPr>
        <p:spPr>
          <a:xfrm>
            <a:off x="4433219" y="5031940"/>
            <a:ext cx="12596812" cy="789031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1920C6C3-FF6D-1162-0EF2-E5582F079A6F}"/>
              </a:ext>
            </a:extLst>
          </p:cNvPr>
          <p:cNvSpPr txBox="1"/>
          <p:nvPr/>
        </p:nvSpPr>
        <p:spPr>
          <a:xfrm>
            <a:off x="1904332" y="12855987"/>
            <a:ext cx="530542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1</a:t>
            </a:r>
          </a:p>
          <a:p>
            <a:pPr algn="ctr"/>
            <a:r>
              <a:rPr lang="hu-HU" sz="9600" b="1" cap="all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SZÚT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2CFAD971-6BDA-2CED-AFB1-57DAE33D4238}"/>
              </a:ext>
            </a:extLst>
          </p:cNvPr>
          <p:cNvSpPr txBox="1"/>
          <p:nvPr/>
        </p:nvSpPr>
        <p:spPr>
          <a:xfrm>
            <a:off x="5379716" y="6750415"/>
            <a:ext cx="95897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7200" dirty="0">
                <a:latin typeface="Arial Regular"/>
                <a:ea typeface="Times New Roman" panose="02020603050405020304" pitchFamily="18" charset="0"/>
              </a:rPr>
              <a:t>Szolgáltatási út térkép felülvizsgálata</a:t>
            </a: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579DAA09-A2D6-87F1-A08F-EC6814395BB0}"/>
              </a:ext>
            </a:extLst>
          </p:cNvPr>
          <p:cNvSpPr txBox="1"/>
          <p:nvPr/>
        </p:nvSpPr>
        <p:spPr>
          <a:xfrm>
            <a:off x="21540118" y="21360607"/>
            <a:ext cx="797163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3</a:t>
            </a:r>
          </a:p>
          <a:p>
            <a:pPr algn="ctr"/>
            <a:r>
              <a:rPr lang="hu-HU" sz="96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 Regular"/>
                <a:ea typeface="Times New Roman" panose="02020603050405020304" pitchFamily="18" charset="0"/>
              </a:rPr>
              <a:t>FEFO / MCS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F8BB23FD-858F-A3A0-1745-FF19FE82D8D7}"/>
              </a:ext>
            </a:extLst>
          </p:cNvPr>
          <p:cNvSpPr txBox="1"/>
          <p:nvPr/>
        </p:nvSpPr>
        <p:spPr>
          <a:xfrm>
            <a:off x="10174611" y="16716174"/>
            <a:ext cx="1023421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2</a:t>
            </a:r>
          </a:p>
          <a:p>
            <a:pPr algn="ctr"/>
            <a:r>
              <a:rPr lang="hu-HU" sz="9600" b="1" cap="all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Regular"/>
                <a:ea typeface="Times New Roman" panose="02020603050405020304" pitchFamily="18" charset="0"/>
              </a:rPr>
              <a:t>VEP</a:t>
            </a: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AB06C0D2-1E5B-9590-B701-44468925530D}"/>
              </a:ext>
            </a:extLst>
          </p:cNvPr>
          <p:cNvSpPr txBox="1"/>
          <p:nvPr/>
        </p:nvSpPr>
        <p:spPr>
          <a:xfrm>
            <a:off x="23225919" y="956443"/>
            <a:ext cx="2190840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3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 tartalma</a:t>
            </a:r>
          </a:p>
        </p:txBody>
      </p:sp>
      <p:sp>
        <p:nvSpPr>
          <p:cNvPr id="4" name="Szabadkézi sokszög: alakzat 3">
            <a:extLst>
              <a:ext uri="{FF2B5EF4-FFF2-40B4-BE49-F238E27FC236}">
                <a16:creationId xmlns:a16="http://schemas.microsoft.com/office/drawing/2014/main" id="{4916C794-A0AD-92A1-AA88-926406299716}"/>
              </a:ext>
            </a:extLst>
          </p:cNvPr>
          <p:cNvSpPr/>
          <p:nvPr/>
        </p:nvSpPr>
        <p:spPr>
          <a:xfrm>
            <a:off x="15291719" y="8797629"/>
            <a:ext cx="12596812" cy="789031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5" name="Szabadkézi sokszög: alakzat 4">
            <a:extLst>
              <a:ext uri="{FF2B5EF4-FFF2-40B4-BE49-F238E27FC236}">
                <a16:creationId xmlns:a16="http://schemas.microsoft.com/office/drawing/2014/main" id="{94AD15A9-F0E2-4258-19EA-BEEC30276534}"/>
              </a:ext>
            </a:extLst>
          </p:cNvPr>
          <p:cNvSpPr/>
          <p:nvPr/>
        </p:nvSpPr>
        <p:spPr>
          <a:xfrm>
            <a:off x="25525934" y="13538077"/>
            <a:ext cx="12596812" cy="789031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95394EF4-71CD-202F-F673-BADF8C94E590}"/>
              </a:ext>
            </a:extLst>
          </p:cNvPr>
          <p:cNvSpPr txBox="1"/>
          <p:nvPr/>
        </p:nvSpPr>
        <p:spPr>
          <a:xfrm>
            <a:off x="16068675" y="10779142"/>
            <a:ext cx="1023421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7200" dirty="0">
                <a:latin typeface="Arial Regular"/>
              </a:rPr>
              <a:t>Vármegyei esélyteremtő paktum felülvizsgálata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4CD338D7-7EDF-C02C-B1A3-B6759D7C4469}"/>
              </a:ext>
            </a:extLst>
          </p:cNvPr>
          <p:cNvSpPr txBox="1"/>
          <p:nvPr/>
        </p:nvSpPr>
        <p:spPr>
          <a:xfrm>
            <a:off x="26581788" y="13763927"/>
            <a:ext cx="1125151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7200" dirty="0">
                <a:latin typeface="Arial Regular"/>
              </a:rPr>
              <a:t>Felzárkózási fórum felállítása működtetése. Munkacsoport, projektmunkacsoport működtetése.</a:t>
            </a:r>
          </a:p>
        </p:txBody>
      </p:sp>
    </p:spTree>
    <p:extLst>
      <p:ext uri="{BB962C8B-B14F-4D97-AF65-F5344CB8AC3E}">
        <p14:creationId xmlns:p14="http://schemas.microsoft.com/office/powerpoint/2010/main" val="23218646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3" grpId="0"/>
      <p:bldP spid="64" grpId="0"/>
      <p:bldP spid="70" grpId="0"/>
      <p:bldP spid="72" grpId="0"/>
      <p:bldP spid="4" grpId="0" animBg="1"/>
      <p:bldP spid="5" grpId="0" animBg="1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4D515F-68A4-7C20-B268-996F7CB7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13000" b="1" cap="all" dirty="0">
                <a:latin typeface="Arial" panose="020B0604020202020204" pitchFamily="34" charset="0"/>
                <a:cs typeface="Arial" panose="020B0604020202020204" pitchFamily="34" charset="0"/>
              </a:rPr>
              <a:t>Vállalt indikátorok</a:t>
            </a:r>
          </a:p>
        </p:txBody>
      </p:sp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FDBA7F6A-248F-11C4-5648-03C27FF27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87235"/>
              </p:ext>
            </p:extLst>
          </p:nvPr>
        </p:nvGraphicFramePr>
        <p:xfrm>
          <a:off x="5930863" y="7961764"/>
          <a:ext cx="34590112" cy="940081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38264">
                  <a:extLst>
                    <a:ext uri="{9D8B030D-6E8A-4147-A177-3AD203B41FA5}">
                      <a16:colId xmlns:a16="http://schemas.microsoft.com/office/drawing/2014/main" val="3203589427"/>
                    </a:ext>
                  </a:extLst>
                </a:gridCol>
                <a:gridCol w="10042702">
                  <a:extLst>
                    <a:ext uri="{9D8B030D-6E8A-4147-A177-3AD203B41FA5}">
                      <a16:colId xmlns:a16="http://schemas.microsoft.com/office/drawing/2014/main" val="4027614389"/>
                    </a:ext>
                  </a:extLst>
                </a:gridCol>
                <a:gridCol w="2821441">
                  <a:extLst>
                    <a:ext uri="{9D8B030D-6E8A-4147-A177-3AD203B41FA5}">
                      <a16:colId xmlns:a16="http://schemas.microsoft.com/office/drawing/2014/main" val="3383619324"/>
                    </a:ext>
                  </a:extLst>
                </a:gridCol>
                <a:gridCol w="5254848">
                  <a:extLst>
                    <a:ext uri="{9D8B030D-6E8A-4147-A177-3AD203B41FA5}">
                      <a16:colId xmlns:a16="http://schemas.microsoft.com/office/drawing/2014/main" val="4155671537"/>
                    </a:ext>
                  </a:extLst>
                </a:gridCol>
                <a:gridCol w="5713328">
                  <a:extLst>
                    <a:ext uri="{9D8B030D-6E8A-4147-A177-3AD203B41FA5}">
                      <a16:colId xmlns:a16="http://schemas.microsoft.com/office/drawing/2014/main" val="3365132707"/>
                    </a:ext>
                  </a:extLst>
                </a:gridCol>
                <a:gridCol w="2880014">
                  <a:extLst>
                    <a:ext uri="{9D8B030D-6E8A-4147-A177-3AD203B41FA5}">
                      <a16:colId xmlns:a16="http://schemas.microsoft.com/office/drawing/2014/main" val="2343322024"/>
                    </a:ext>
                  </a:extLst>
                </a:gridCol>
                <a:gridCol w="2739515">
                  <a:extLst>
                    <a:ext uri="{9D8B030D-6E8A-4147-A177-3AD203B41FA5}">
                      <a16:colId xmlns:a16="http://schemas.microsoft.com/office/drawing/2014/main" val="1450253907"/>
                    </a:ext>
                  </a:extLst>
                </a:gridCol>
              </a:tblGrid>
              <a:tr h="5407887"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 azonosító</a:t>
                      </a:r>
                      <a:b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száma</a:t>
                      </a:r>
                      <a:endParaRPr lang="hu-HU" sz="5400" cap="all" baseline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</a:t>
                      </a:r>
                      <a:b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megnevezése 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Mértékegység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 dátuma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dátuma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változás </a:t>
                      </a:r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3138273667"/>
                  </a:ext>
                </a:extLst>
              </a:tr>
              <a:tr h="3992924"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TOP14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  <a:t>Egyéb, nem közösségi célú</a:t>
                      </a:r>
                      <a:b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  <a:t>programok száma </a:t>
                      </a:r>
                      <a:endParaRPr lang="hu-HU" sz="6600" b="1" dirty="0">
                        <a:effectLst/>
                      </a:endParaRPr>
                    </a:p>
                    <a:p>
                      <a:pPr algn="ctr"/>
                      <a:endParaRPr lang="hu-HU" sz="6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  <a:t>2025.11.30</a:t>
                      </a:r>
                      <a:endParaRPr lang="hu-HU" sz="6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2591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346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lap.png">
            <a:extLst>
              <a:ext uri="{FF2B5EF4-FFF2-40B4-BE49-F238E27FC236}">
                <a16:creationId xmlns:a16="http://schemas.microsoft.com/office/drawing/2014/main" id="{F09A01B0-9D4B-C248-3491-D4970876A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107950"/>
            <a:ext cx="46451838" cy="27332132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0D2AAF76-46DE-E265-4D59-38FDA0C2C1FC}"/>
              </a:ext>
            </a:extLst>
          </p:cNvPr>
          <p:cNvSpPr txBox="1"/>
          <p:nvPr/>
        </p:nvSpPr>
        <p:spPr>
          <a:xfrm>
            <a:off x="6086474" y="8773229"/>
            <a:ext cx="36471225" cy="12440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13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TOP_PLUSZ-3.1.3-23-KO2-2023-00003</a:t>
            </a:r>
          </a:p>
          <a:p>
            <a:pPr algn="ctr">
              <a:lnSpc>
                <a:spcPct val="150000"/>
              </a:lnSpc>
            </a:pPr>
            <a:r>
              <a:rPr lang="hu-HU" sz="13800" cap="all" dirty="0">
                <a:latin typeface="Arial Regular"/>
                <a:ea typeface="Times New Roman" panose="02020603050405020304" pitchFamily="18" charset="0"/>
              </a:rPr>
              <a:t>Egyenlő eséllyel – humán programok Komárom-Esztergom  Vármegyében</a:t>
            </a:r>
          </a:p>
        </p:txBody>
      </p:sp>
    </p:spTree>
    <p:extLst>
      <p:ext uri="{BB962C8B-B14F-4D97-AF65-F5344CB8AC3E}">
        <p14:creationId xmlns:p14="http://schemas.microsoft.com/office/powerpoint/2010/main" val="3813520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911352" y="2068068"/>
            <a:ext cx="38313324" cy="6904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130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projektek részletes bemutatása</a:t>
            </a:r>
          </a:p>
          <a:p>
            <a:pPr algn="ctr">
              <a:lnSpc>
                <a:spcPct val="150000"/>
              </a:lnSpc>
            </a:pPr>
            <a:r>
              <a:rPr lang="hu-HU" sz="8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TOP_PLUSZ-3.1.3-23-KO2-2023-00003</a:t>
            </a:r>
          </a:p>
          <a:p>
            <a:pPr algn="ctr">
              <a:lnSpc>
                <a:spcPct val="150000"/>
              </a:lnSpc>
            </a:pPr>
            <a:r>
              <a:rPr lang="hu-HU" sz="8800" dirty="0">
                <a:latin typeface="Arial Regular"/>
              </a:rPr>
              <a:t>Egyenlő eséllyel – humán programok Komárom-Esztergom  Vármegyében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CA94CCC-79A8-0A93-1D3C-B187464013C7}"/>
              </a:ext>
            </a:extLst>
          </p:cNvPr>
          <p:cNvSpPr txBox="1"/>
          <p:nvPr/>
        </p:nvSpPr>
        <p:spPr>
          <a:xfrm>
            <a:off x="3839128" y="11035070"/>
            <a:ext cx="32457771" cy="11013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9600" b="1" dirty="0">
                <a:latin typeface="Arial Regular"/>
                <a:cs typeface="Arial Bold"/>
              </a:rPr>
              <a:t>Kedvezményezett: </a:t>
            </a:r>
          </a:p>
          <a:p>
            <a:pPr algn="ctr">
              <a:spcBef>
                <a:spcPts val="300"/>
              </a:spcBef>
            </a:pPr>
            <a:r>
              <a:rPr lang="hu-HU" sz="9600" dirty="0">
                <a:latin typeface="Arial Regular"/>
                <a:cs typeface="Arial Bold"/>
              </a:rPr>
              <a:t>Komárom-Esztergom Vármegye Önkormányzata</a:t>
            </a:r>
          </a:p>
          <a:p>
            <a:pPr algn="ctr">
              <a:spcBef>
                <a:spcPts val="300"/>
              </a:spcBef>
            </a:pPr>
            <a:r>
              <a:rPr lang="hu-HU" sz="9600" dirty="0">
                <a:latin typeface="Arial Regular"/>
                <a:cs typeface="Arial Bold"/>
              </a:rPr>
              <a:t>Komárom-Esztergom Megyei Területfejlesztési Kft.</a:t>
            </a:r>
          </a:p>
          <a:p>
            <a:pPr algn="ctr">
              <a:spcBef>
                <a:spcPts val="300"/>
              </a:spcBef>
            </a:pPr>
            <a:r>
              <a:rPr lang="hu-HU" sz="9600" dirty="0">
                <a:latin typeface="Arial Regular"/>
                <a:cs typeface="Arial Bold"/>
              </a:rPr>
              <a:t>Váltsuk Valóra, Együtt Sikerülhet Alapítvány</a:t>
            </a:r>
            <a:endParaRPr lang="hu-HU" sz="9600" cap="small" dirty="0">
              <a:effectLst/>
              <a:latin typeface="Arial Regular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hu-HU" sz="9600" dirty="0">
                <a:latin typeface="Arial Regular"/>
                <a:ea typeface="Times New Roman" panose="02020603050405020304" pitchFamily="18" charset="0"/>
              </a:rPr>
              <a:t>Projekt kezdete: </a:t>
            </a:r>
            <a:r>
              <a:rPr lang="hu-HU" sz="9600" b="1" dirty="0">
                <a:latin typeface="Arial Regular"/>
                <a:ea typeface="Times New Roman" panose="02020603050405020304" pitchFamily="18" charset="0"/>
              </a:rPr>
              <a:t>2024.07.01.</a:t>
            </a:r>
          </a:p>
          <a:p>
            <a:pPr algn="ctr">
              <a:lnSpc>
                <a:spcPct val="150000"/>
              </a:lnSpc>
            </a:pPr>
            <a:r>
              <a:rPr lang="hu-HU" sz="9600" dirty="0">
                <a:effectLst/>
                <a:latin typeface="Arial Regular"/>
                <a:ea typeface="Times New Roman" panose="02020603050405020304" pitchFamily="18" charset="0"/>
              </a:rPr>
              <a:t>Projekt időtartama: </a:t>
            </a:r>
            <a:r>
              <a:rPr lang="hu-HU" sz="9600" b="1" dirty="0">
                <a:latin typeface="Arial Regular"/>
              </a:rPr>
              <a:t>38 hónap</a:t>
            </a:r>
          </a:p>
        </p:txBody>
      </p:sp>
    </p:spTree>
    <p:extLst>
      <p:ext uri="{BB962C8B-B14F-4D97-AF65-F5344CB8AC3E}">
        <p14:creationId xmlns:p14="http://schemas.microsoft.com/office/powerpoint/2010/main" val="1569832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zabadkézi sokszög: alakzat 57">
            <a:extLst>
              <a:ext uri="{FF2B5EF4-FFF2-40B4-BE49-F238E27FC236}">
                <a16:creationId xmlns:a16="http://schemas.microsoft.com/office/drawing/2014/main" id="{2874A63E-0AC5-9CEA-DE52-0F27EED2CC0D}"/>
              </a:ext>
            </a:extLst>
          </p:cNvPr>
          <p:cNvSpPr/>
          <p:nvPr/>
        </p:nvSpPr>
        <p:spPr>
          <a:xfrm>
            <a:off x="2401145" y="2130746"/>
            <a:ext cx="14515255" cy="1184655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rgbClr val="D6C2BC"/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1920C6C3-FF6D-1162-0EF2-E5582F079A6F}"/>
              </a:ext>
            </a:extLst>
          </p:cNvPr>
          <p:cNvSpPr txBox="1"/>
          <p:nvPr/>
        </p:nvSpPr>
        <p:spPr>
          <a:xfrm>
            <a:off x="-251568" y="13768352"/>
            <a:ext cx="53054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rgbClr val="D6C2BC"/>
                </a:solidFill>
                <a:latin typeface="Bahnschrift" panose="020B0502040204020203" pitchFamily="34" charset="0"/>
              </a:rPr>
              <a:t>1</a:t>
            </a: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2CFAD971-6BDA-2CED-AFB1-57DAE33D4238}"/>
              </a:ext>
            </a:extLst>
          </p:cNvPr>
          <p:cNvSpPr txBox="1"/>
          <p:nvPr/>
        </p:nvSpPr>
        <p:spPr>
          <a:xfrm>
            <a:off x="4097934" y="2597171"/>
            <a:ext cx="11077885" cy="8217634"/>
          </a:xfrm>
          <a:prstGeom prst="rect">
            <a:avLst/>
          </a:prstGeom>
          <a:solidFill>
            <a:srgbClr val="D6C2BC"/>
          </a:solidFill>
        </p:spPr>
        <p:txBody>
          <a:bodyPr wrap="square" rtlCol="0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A célterületen élő ifjúság részére közösségfejlesztő tematikus táborok szervezése és lebonyolítása, melyek eredményeként fejlődik a résztvevők önismerete és vármegyei</a:t>
            </a:r>
          </a:p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identitása</a:t>
            </a: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579DAA09-A2D6-87F1-A08F-EC6814395BB0}"/>
              </a:ext>
            </a:extLst>
          </p:cNvPr>
          <p:cNvSpPr txBox="1"/>
          <p:nvPr/>
        </p:nvSpPr>
        <p:spPr>
          <a:xfrm>
            <a:off x="18280226" y="17047782"/>
            <a:ext cx="7971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3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F8BB23FD-858F-A3A0-1745-FF19FE82D8D7}"/>
              </a:ext>
            </a:extLst>
          </p:cNvPr>
          <p:cNvSpPr txBox="1"/>
          <p:nvPr/>
        </p:nvSpPr>
        <p:spPr>
          <a:xfrm>
            <a:off x="11392304" y="14014377"/>
            <a:ext cx="67417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rgbClr val="CCCCFF"/>
                </a:solidFill>
                <a:latin typeface="Bahnschrift" panose="020B0502040204020203" pitchFamily="34" charset="0"/>
              </a:rPr>
              <a:t>2</a:t>
            </a: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AB06C0D2-1E5B-9590-B701-44468925530D}"/>
              </a:ext>
            </a:extLst>
          </p:cNvPr>
          <p:cNvSpPr txBox="1"/>
          <p:nvPr/>
        </p:nvSpPr>
        <p:spPr>
          <a:xfrm>
            <a:off x="23225919" y="956443"/>
            <a:ext cx="2190840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3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 tartalma</a:t>
            </a:r>
          </a:p>
        </p:txBody>
      </p:sp>
      <p:sp>
        <p:nvSpPr>
          <p:cNvPr id="2" name="Szabadkézi sokszög: alakzat 1">
            <a:extLst>
              <a:ext uri="{FF2B5EF4-FFF2-40B4-BE49-F238E27FC236}">
                <a16:creationId xmlns:a16="http://schemas.microsoft.com/office/drawing/2014/main" id="{328B581B-DFE4-F4BF-F621-267F5CC41914}"/>
              </a:ext>
            </a:extLst>
          </p:cNvPr>
          <p:cNvSpPr/>
          <p:nvPr/>
        </p:nvSpPr>
        <p:spPr>
          <a:xfrm>
            <a:off x="14763199" y="7372281"/>
            <a:ext cx="12793492" cy="623926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rgbClr val="CCCCFF"/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48AD2000-AEA8-6BC7-CA70-CFB3F73BDF80}"/>
              </a:ext>
            </a:extLst>
          </p:cNvPr>
          <p:cNvSpPr txBox="1"/>
          <p:nvPr/>
        </p:nvSpPr>
        <p:spPr>
          <a:xfrm>
            <a:off x="15291719" y="8674724"/>
            <a:ext cx="1107788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Vármegyei építészettörténeti séták szervezése</a:t>
            </a:r>
          </a:p>
        </p:txBody>
      </p:sp>
      <p:sp>
        <p:nvSpPr>
          <p:cNvPr id="11" name="Szabadkézi sokszög: alakzat 10">
            <a:extLst>
              <a:ext uri="{FF2B5EF4-FFF2-40B4-BE49-F238E27FC236}">
                <a16:creationId xmlns:a16="http://schemas.microsoft.com/office/drawing/2014/main" id="{C58C70FB-A9ED-F034-E15D-4C1EC63874D6}"/>
              </a:ext>
            </a:extLst>
          </p:cNvPr>
          <p:cNvSpPr/>
          <p:nvPr/>
        </p:nvSpPr>
        <p:spPr>
          <a:xfrm>
            <a:off x="22266042" y="10491915"/>
            <a:ext cx="12793492" cy="623926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12" name="Szabadkézi sokszög: alakzat 11">
            <a:extLst>
              <a:ext uri="{FF2B5EF4-FFF2-40B4-BE49-F238E27FC236}">
                <a16:creationId xmlns:a16="http://schemas.microsoft.com/office/drawing/2014/main" id="{BE53C44C-483C-F5A2-6301-9E0BE617E3FA}"/>
              </a:ext>
            </a:extLst>
          </p:cNvPr>
          <p:cNvSpPr/>
          <p:nvPr/>
        </p:nvSpPr>
        <p:spPr>
          <a:xfrm>
            <a:off x="31069999" y="14014377"/>
            <a:ext cx="12793492" cy="623926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F06C5137-5003-0AFA-016D-4DD4903690BD}"/>
              </a:ext>
            </a:extLst>
          </p:cNvPr>
          <p:cNvSpPr txBox="1"/>
          <p:nvPr/>
        </p:nvSpPr>
        <p:spPr>
          <a:xfrm>
            <a:off x="23979776" y="10798382"/>
            <a:ext cx="961834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Vármegyei térségfejlesztési együttműködések megvalósítása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2FC33035-5DC0-F603-4449-A24353AFCA28}"/>
              </a:ext>
            </a:extLst>
          </p:cNvPr>
          <p:cNvSpPr txBox="1"/>
          <p:nvPr/>
        </p:nvSpPr>
        <p:spPr>
          <a:xfrm>
            <a:off x="32256803" y="14403844"/>
            <a:ext cx="1041988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Közlekedésbiztonsági tematikájú szemléletformáló kampányok megvalósítása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5B6FCA9D-BDEC-02CA-0725-CDEAB239EACE}"/>
              </a:ext>
            </a:extLst>
          </p:cNvPr>
          <p:cNvSpPr txBox="1"/>
          <p:nvPr/>
        </p:nvSpPr>
        <p:spPr>
          <a:xfrm>
            <a:off x="27084183" y="20638541"/>
            <a:ext cx="7971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Bahnschrift" panose="020B0502040204020203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22751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3" grpId="0"/>
      <p:bldP spid="64" grpId="0" animBg="1"/>
      <p:bldP spid="70" grpId="0"/>
      <p:bldP spid="72" grpId="0"/>
      <p:bldP spid="2" grpId="0" animBg="1"/>
      <p:bldP spid="10" grpId="0"/>
      <p:bldP spid="11" grpId="0" animBg="1"/>
      <p:bldP spid="12" grpId="0" animBg="1"/>
      <p:bldP spid="14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4D515F-68A4-7C20-B268-996F7CB7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13000" b="1" cap="all" dirty="0">
                <a:latin typeface="Arial" panose="020B0604020202020204" pitchFamily="34" charset="0"/>
                <a:cs typeface="Arial" panose="020B0604020202020204" pitchFamily="34" charset="0"/>
              </a:rPr>
              <a:t>Vállalt indikátorok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F543DA67-C60A-563C-7A98-D6FB35CDFC9B}"/>
              </a:ext>
            </a:extLst>
          </p:cNvPr>
          <p:cNvSpPr txBox="1"/>
          <p:nvPr/>
        </p:nvSpPr>
        <p:spPr>
          <a:xfrm>
            <a:off x="3114674" y="8858674"/>
            <a:ext cx="384143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</a:rPr>
              <a:t>Hátrányos helyzetűeket célzó programok száma (TPO 13): </a:t>
            </a:r>
            <a:r>
              <a:rPr lang="hu-HU" sz="9600" b="1" dirty="0">
                <a:latin typeface="Arial Regular"/>
              </a:rPr>
              <a:t>30 db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BC20E3E2-DA05-3D35-3CDF-A2313DFCD0DB}"/>
              </a:ext>
            </a:extLst>
          </p:cNvPr>
          <p:cNvSpPr txBox="1"/>
          <p:nvPr/>
        </p:nvSpPr>
        <p:spPr>
          <a:xfrm>
            <a:off x="3038474" y="12030009"/>
            <a:ext cx="384143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</a:rPr>
              <a:t>Egyéb nem közösségi programok száma (TPO 14): </a:t>
            </a:r>
            <a:r>
              <a:rPr lang="hu-HU" sz="9600" b="1" dirty="0">
                <a:latin typeface="Arial Regular"/>
              </a:rPr>
              <a:t>7 db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239D4C96-EA72-839C-AB20-746145ACAB6F}"/>
              </a:ext>
            </a:extLst>
          </p:cNvPr>
          <p:cNvSpPr txBox="1"/>
          <p:nvPr/>
        </p:nvSpPr>
        <p:spPr>
          <a:xfrm>
            <a:off x="3114674" y="15166860"/>
            <a:ext cx="384143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</a:rPr>
              <a:t>A programokkal elért hátrányos helyzetűek száma (TPR05): </a:t>
            </a:r>
            <a:r>
              <a:rPr lang="hu-HU" sz="9600" b="1" dirty="0">
                <a:latin typeface="Arial Regular"/>
              </a:rPr>
              <a:t>3680 fő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0211495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229778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15075" y="10425694"/>
            <a:ext cx="27344913" cy="8932934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b="1" cap="all" dirty="0">
                <a:latin typeface="Arial Regular"/>
                <a:cs typeface="Arial Regular"/>
              </a:rPr>
              <a:t>Köszönjük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Hummel Rudolf</a:t>
            </a:r>
          </a:p>
          <a:p>
            <a:r>
              <a:rPr lang="hu-HU" sz="11000" dirty="0">
                <a:latin typeface="Arial Regular"/>
                <a:cs typeface="Arial Regular"/>
              </a:rPr>
              <a:t>projektmenedzser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9F8F6A3-9B31-E16D-921D-F2E82E1CB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55538" y="19814342"/>
            <a:ext cx="6000750" cy="3771900"/>
          </a:xfrm>
          <a:prstGeom prst="rect">
            <a:avLst/>
          </a:prstGeom>
        </p:spPr>
      </p:pic>
      <p:pic>
        <p:nvPicPr>
          <p:cNvPr id="9" name="Ábra 8" descr="Boríték">
            <a:extLst>
              <a:ext uri="{FF2B5EF4-FFF2-40B4-BE49-F238E27FC236}">
                <a16:creationId xmlns:a16="http://schemas.microsoft.com/office/drawing/2014/main" id="{F6E8AF5A-8147-93EE-6335-56475AA230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22895" y="19292772"/>
            <a:ext cx="2384489" cy="2384489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35BD142E-5333-0ABA-8521-D05925CBE4FD}"/>
              </a:ext>
            </a:extLst>
          </p:cNvPr>
          <p:cNvSpPr txBox="1"/>
          <p:nvPr/>
        </p:nvSpPr>
        <p:spPr>
          <a:xfrm>
            <a:off x="7235512" y="19699361"/>
            <a:ext cx="2356658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  <a:cs typeface="Arial Regular"/>
                <a:hlinkClick r:id="rId7"/>
              </a:rPr>
              <a:t>hummel.rudolf@kemoh.hu</a:t>
            </a:r>
            <a:endParaRPr lang="hu-HU" sz="9600" dirty="0">
              <a:latin typeface="Arial Regular"/>
              <a:cs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9165471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0AFF43B6-B11D-0D53-F3F9-8491FA974766}"/>
              </a:ext>
            </a:extLst>
          </p:cNvPr>
          <p:cNvGrpSpPr/>
          <p:nvPr/>
        </p:nvGrpSpPr>
        <p:grpSpPr>
          <a:xfrm>
            <a:off x="-34403506" y="539740"/>
            <a:ext cx="39683404" cy="26133426"/>
            <a:chOff x="0" y="-1"/>
            <a:chExt cx="27622500" cy="261334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FED42C8F-A42E-AD40-6C63-64FD6B58D73F}"/>
                </a:ext>
              </a:extLst>
            </p:cNvPr>
            <p:cNvSpPr/>
            <p:nvPr/>
          </p:nvSpPr>
          <p:spPr>
            <a:xfrm>
              <a:off x="0" y="-1"/>
              <a:ext cx="24231600" cy="2613342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: lekerekített 15">
              <a:extLst>
                <a:ext uri="{FF2B5EF4-FFF2-40B4-BE49-F238E27FC236}">
                  <a16:creationId xmlns:a16="http://schemas.microsoft.com/office/drawing/2014/main" id="{AD1F3B83-0B88-1791-43D6-08112A2B8D73}"/>
                </a:ext>
              </a:extLst>
            </p:cNvPr>
            <p:cNvSpPr/>
            <p:nvPr/>
          </p:nvSpPr>
          <p:spPr>
            <a:xfrm>
              <a:off x="22898100" y="12796838"/>
              <a:ext cx="4724400" cy="13336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STANDARD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1EE45F34-128C-9AB1-198F-F78786DC54D3}"/>
              </a:ext>
            </a:extLst>
          </p:cNvPr>
          <p:cNvGrpSpPr/>
          <p:nvPr/>
        </p:nvGrpSpPr>
        <p:grpSpPr>
          <a:xfrm>
            <a:off x="-33422027" y="0"/>
            <a:ext cx="38406838" cy="26133425"/>
            <a:chOff x="-792" y="0"/>
            <a:chExt cx="27730704" cy="261334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F6853476-99D7-49F8-A128-605C6467D1D9}"/>
                </a:ext>
              </a:extLst>
            </p:cNvPr>
            <p:cNvSpPr/>
            <p:nvPr/>
          </p:nvSpPr>
          <p:spPr>
            <a:xfrm>
              <a:off x="-792" y="0"/>
              <a:ext cx="24231600" cy="261334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: lekerekített 19">
              <a:extLst>
                <a:ext uri="{FF2B5EF4-FFF2-40B4-BE49-F238E27FC236}">
                  <a16:creationId xmlns:a16="http://schemas.microsoft.com/office/drawing/2014/main" id="{4784623F-6B4F-9B3E-2CFB-CB71268C2E60}"/>
                </a:ext>
              </a:extLst>
            </p:cNvPr>
            <p:cNvSpPr/>
            <p:nvPr/>
          </p:nvSpPr>
          <p:spPr>
            <a:xfrm>
              <a:off x="23005512" y="0"/>
              <a:ext cx="4724400" cy="1333658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KIEMELT</a:t>
              </a:r>
            </a:p>
          </p:txBody>
        </p:sp>
      </p:grp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236DFF19-7B14-7893-DA4B-444DD0815BD5}"/>
              </a:ext>
            </a:extLst>
          </p:cNvPr>
          <p:cNvSpPr txBox="1"/>
          <p:nvPr/>
        </p:nvSpPr>
        <p:spPr>
          <a:xfrm>
            <a:off x="12926817" y="7904743"/>
            <a:ext cx="20878800" cy="12213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Bold"/>
                <a:cs typeface="Arial Bold"/>
              </a:rPr>
              <a:t>A TOP PLUSZ programban</a:t>
            </a:r>
          </a:p>
          <a:p>
            <a:pPr algn="ctr">
              <a:lnSpc>
                <a:spcPct val="150000"/>
              </a:lnSpc>
            </a:pPr>
            <a:r>
              <a:rPr lang="hu-HU" sz="9600" b="1" cap="all" dirty="0">
                <a:latin typeface="Arial Bold"/>
                <a:cs typeface="Arial Bold"/>
              </a:rPr>
              <a:t>Kiemelt</a:t>
            </a:r>
            <a:r>
              <a:rPr lang="hu-HU" sz="8800" b="1" dirty="0">
                <a:latin typeface="Arial Bold"/>
                <a:cs typeface="Arial Bold"/>
              </a:rPr>
              <a:t> és </a:t>
            </a:r>
            <a:r>
              <a:rPr lang="hu-HU" sz="9600" b="1" cap="all" dirty="0">
                <a:latin typeface="Arial Bold"/>
                <a:cs typeface="Arial Bold"/>
              </a:rPr>
              <a:t>standard</a:t>
            </a:r>
            <a:r>
              <a:rPr lang="hu-HU" sz="8800" b="1" dirty="0">
                <a:latin typeface="Arial Bold"/>
                <a:cs typeface="Arial Bold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Bold"/>
                <a:cs typeface="Arial Bold"/>
              </a:rPr>
              <a:t>eljárás keretében volt és </a:t>
            </a:r>
            <a:r>
              <a:rPr lang="hu-HU" sz="8800" b="1" u="sng" dirty="0">
                <a:latin typeface="Arial Bold"/>
                <a:cs typeface="Arial Bold"/>
              </a:rPr>
              <a:t>lesz </a:t>
            </a:r>
            <a:r>
              <a:rPr lang="hu-HU" sz="8800" b="1" dirty="0">
                <a:latin typeface="Arial Bold"/>
                <a:cs typeface="Arial Bold"/>
              </a:rPr>
              <a:t>lehetőség </a:t>
            </a:r>
          </a:p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Bold"/>
                <a:cs typeface="Arial Bold"/>
              </a:rPr>
              <a:t>Helyi humán fejlesztések megvalósítására</a:t>
            </a:r>
            <a:endParaRPr lang="hu-HU" sz="7200" b="1" dirty="0">
              <a:latin typeface="Arial Bold"/>
              <a:cs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3502795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0AFF43B6-B11D-0D53-F3F9-8491FA974766}"/>
              </a:ext>
            </a:extLst>
          </p:cNvPr>
          <p:cNvGrpSpPr/>
          <p:nvPr/>
        </p:nvGrpSpPr>
        <p:grpSpPr>
          <a:xfrm>
            <a:off x="723533" y="269876"/>
            <a:ext cx="39683404" cy="26133426"/>
            <a:chOff x="0" y="-1"/>
            <a:chExt cx="27622500" cy="261334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FED42C8F-A42E-AD40-6C63-64FD6B58D73F}"/>
                </a:ext>
              </a:extLst>
            </p:cNvPr>
            <p:cNvSpPr/>
            <p:nvPr/>
          </p:nvSpPr>
          <p:spPr>
            <a:xfrm>
              <a:off x="0" y="-1"/>
              <a:ext cx="24231600" cy="2613342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: lekerekített 15">
              <a:extLst>
                <a:ext uri="{FF2B5EF4-FFF2-40B4-BE49-F238E27FC236}">
                  <a16:creationId xmlns:a16="http://schemas.microsoft.com/office/drawing/2014/main" id="{AD1F3B83-0B88-1791-43D6-08112A2B8D73}"/>
                </a:ext>
              </a:extLst>
            </p:cNvPr>
            <p:cNvSpPr/>
            <p:nvPr/>
          </p:nvSpPr>
          <p:spPr>
            <a:xfrm>
              <a:off x="22898100" y="12796838"/>
              <a:ext cx="4724400" cy="13336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STANDARD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1EE45F34-128C-9AB1-198F-F78786DC54D3}"/>
              </a:ext>
            </a:extLst>
          </p:cNvPr>
          <p:cNvGrpSpPr/>
          <p:nvPr/>
        </p:nvGrpSpPr>
        <p:grpSpPr>
          <a:xfrm>
            <a:off x="-33185892" y="269875"/>
            <a:ext cx="38406838" cy="26133425"/>
            <a:chOff x="-792" y="0"/>
            <a:chExt cx="27730704" cy="261334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F6853476-99D7-49F8-A128-605C6467D1D9}"/>
                </a:ext>
              </a:extLst>
            </p:cNvPr>
            <p:cNvSpPr/>
            <p:nvPr/>
          </p:nvSpPr>
          <p:spPr>
            <a:xfrm>
              <a:off x="-792" y="0"/>
              <a:ext cx="24231600" cy="261334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: lekerekített 19">
              <a:extLst>
                <a:ext uri="{FF2B5EF4-FFF2-40B4-BE49-F238E27FC236}">
                  <a16:creationId xmlns:a16="http://schemas.microsoft.com/office/drawing/2014/main" id="{4784623F-6B4F-9B3E-2CFB-CB71268C2E60}"/>
                </a:ext>
              </a:extLst>
            </p:cNvPr>
            <p:cNvSpPr/>
            <p:nvPr/>
          </p:nvSpPr>
          <p:spPr>
            <a:xfrm>
              <a:off x="23005512" y="0"/>
              <a:ext cx="4724400" cy="1333658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KIEMELT</a:t>
              </a:r>
            </a:p>
          </p:txBody>
        </p:sp>
      </p:grpSp>
      <p:sp>
        <p:nvSpPr>
          <p:cNvPr id="7" name="Szövegdoboz 6">
            <a:extLst>
              <a:ext uri="{FF2B5EF4-FFF2-40B4-BE49-F238E27FC236}">
                <a16:creationId xmlns:a16="http://schemas.microsoft.com/office/drawing/2014/main" id="{AAF52AF3-EEAC-F530-3601-39173FE36D12}"/>
              </a:ext>
            </a:extLst>
          </p:cNvPr>
          <p:cNvSpPr txBox="1"/>
          <p:nvPr/>
        </p:nvSpPr>
        <p:spPr>
          <a:xfrm>
            <a:off x="7080614" y="5066794"/>
            <a:ext cx="2734316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AutoNum type="arabicPeriod"/>
            </a:pPr>
            <a:r>
              <a:rPr lang="hu-H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Benyújtási szakasz: </a:t>
            </a:r>
            <a:r>
              <a:rPr lang="hu-HU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2023.10.01 – 2023.11.29.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4557311" y="15603597"/>
            <a:ext cx="31326968" cy="901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8000" dirty="0">
                <a:solidFill>
                  <a:schemeClr val="bg1"/>
                </a:solidFill>
                <a:latin typeface="Arial Regular"/>
                <a:cs typeface="Arial Bold"/>
              </a:rPr>
              <a:t>1 db támogatási kérelem került benyújtásra</a:t>
            </a:r>
          </a:p>
          <a:p>
            <a:r>
              <a:rPr lang="hu-HU" sz="8000" dirty="0">
                <a:solidFill>
                  <a:schemeClr val="bg1"/>
                </a:solidFill>
                <a:latin typeface="Arial Regular"/>
                <a:cs typeface="Arial Bold"/>
              </a:rPr>
              <a:t>(Tata Város Önkormányzata, 100 millió Ft forrásigénnyel)</a:t>
            </a:r>
          </a:p>
          <a:p>
            <a:pPr>
              <a:lnSpc>
                <a:spcPct val="150000"/>
              </a:lnSpc>
            </a:pPr>
            <a:r>
              <a:rPr lang="hu-HU" sz="8000" dirty="0">
                <a:solidFill>
                  <a:schemeClr val="bg1"/>
                </a:solidFill>
                <a:latin typeface="Arial Regular"/>
                <a:cs typeface="Arial Bold"/>
              </a:rPr>
              <a:t>Támogatói döntés még nem született.</a:t>
            </a:r>
          </a:p>
          <a:p>
            <a:pPr>
              <a:lnSpc>
                <a:spcPct val="150000"/>
              </a:lnSpc>
            </a:pPr>
            <a:r>
              <a:rPr lang="hu-HU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Benyújtási szakasz: 2024.10.01 – 2024.11.29.</a:t>
            </a:r>
          </a:p>
          <a:p>
            <a:pPr>
              <a:lnSpc>
                <a:spcPct val="150000"/>
              </a:lnSpc>
            </a:pPr>
            <a:endParaRPr lang="hu-HU" sz="8800" dirty="0">
              <a:solidFill>
                <a:schemeClr val="bg1"/>
              </a:solidFill>
              <a:latin typeface="Arial Regular"/>
              <a:cs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2926563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0AFF43B6-B11D-0D53-F3F9-8491FA974766}"/>
              </a:ext>
            </a:extLst>
          </p:cNvPr>
          <p:cNvGrpSpPr/>
          <p:nvPr/>
        </p:nvGrpSpPr>
        <p:grpSpPr>
          <a:xfrm>
            <a:off x="-33184306" y="539750"/>
            <a:ext cx="39683404" cy="26133426"/>
            <a:chOff x="0" y="-1"/>
            <a:chExt cx="27622500" cy="261334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FED42C8F-A42E-AD40-6C63-64FD6B58D73F}"/>
                </a:ext>
              </a:extLst>
            </p:cNvPr>
            <p:cNvSpPr/>
            <p:nvPr/>
          </p:nvSpPr>
          <p:spPr>
            <a:xfrm>
              <a:off x="0" y="-1"/>
              <a:ext cx="24231600" cy="2613342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: lekerekített 15">
              <a:extLst>
                <a:ext uri="{FF2B5EF4-FFF2-40B4-BE49-F238E27FC236}">
                  <a16:creationId xmlns:a16="http://schemas.microsoft.com/office/drawing/2014/main" id="{AD1F3B83-0B88-1791-43D6-08112A2B8D73}"/>
                </a:ext>
              </a:extLst>
            </p:cNvPr>
            <p:cNvSpPr/>
            <p:nvPr/>
          </p:nvSpPr>
          <p:spPr>
            <a:xfrm>
              <a:off x="22898100" y="12796838"/>
              <a:ext cx="4724400" cy="13336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STANDARD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1EE45F34-128C-9AB1-198F-F78786DC54D3}"/>
              </a:ext>
            </a:extLst>
          </p:cNvPr>
          <p:cNvGrpSpPr/>
          <p:nvPr/>
        </p:nvGrpSpPr>
        <p:grpSpPr>
          <a:xfrm>
            <a:off x="-193811" y="0"/>
            <a:ext cx="38975360" cy="26403299"/>
            <a:chOff x="66155" y="0"/>
            <a:chExt cx="27663757" cy="2640329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F6853476-99D7-49F8-A128-605C6467D1D9}"/>
                </a:ext>
              </a:extLst>
            </p:cNvPr>
            <p:cNvSpPr/>
            <p:nvPr/>
          </p:nvSpPr>
          <p:spPr>
            <a:xfrm>
              <a:off x="66155" y="269874"/>
              <a:ext cx="24231600" cy="261334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: lekerekített 19">
              <a:extLst>
                <a:ext uri="{FF2B5EF4-FFF2-40B4-BE49-F238E27FC236}">
                  <a16:creationId xmlns:a16="http://schemas.microsoft.com/office/drawing/2014/main" id="{4784623F-6B4F-9B3E-2CFB-CB71268C2E60}"/>
                </a:ext>
              </a:extLst>
            </p:cNvPr>
            <p:cNvSpPr/>
            <p:nvPr/>
          </p:nvSpPr>
          <p:spPr>
            <a:xfrm>
              <a:off x="23005512" y="0"/>
              <a:ext cx="4724400" cy="1333658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KIEMELT</a:t>
              </a:r>
            </a:p>
          </p:txBody>
        </p:sp>
      </p:grpSp>
      <p:sp>
        <p:nvSpPr>
          <p:cNvPr id="3" name="Szövegdoboz 2">
            <a:extLst>
              <a:ext uri="{FF2B5EF4-FFF2-40B4-BE49-F238E27FC236}">
                <a16:creationId xmlns:a16="http://schemas.microsoft.com/office/drawing/2014/main" id="{ECB45AB4-27E6-5F66-8990-3F2A7F49E81C}"/>
              </a:ext>
            </a:extLst>
          </p:cNvPr>
          <p:cNvSpPr txBox="1"/>
          <p:nvPr/>
        </p:nvSpPr>
        <p:spPr>
          <a:xfrm>
            <a:off x="1034364" y="1677386"/>
            <a:ext cx="25947499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FontTx/>
              <a:buNone/>
            </a:pPr>
            <a:r>
              <a:rPr lang="hu-H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Benyújtási szakasz: 2023.11.17 – 2024.02.29</a:t>
            </a:r>
            <a:r>
              <a:rPr lang="hu-H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2033BE8F-2999-AE37-5692-07B38F3AC20B}"/>
              </a:ext>
            </a:extLst>
          </p:cNvPr>
          <p:cNvSpPr txBox="1"/>
          <p:nvPr/>
        </p:nvSpPr>
        <p:spPr>
          <a:xfrm>
            <a:off x="1233589" y="4062658"/>
            <a:ext cx="225281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solidFill>
                  <a:schemeClr val="bg1"/>
                </a:solidFill>
                <a:latin typeface="Arial Regular"/>
                <a:cs typeface="Arial Bold"/>
              </a:rPr>
              <a:t>3 támogatási kérelem került benyújtásra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AFCDD4E1-B6C5-B798-13D8-72BF69A4752B}"/>
              </a:ext>
            </a:extLst>
          </p:cNvPr>
          <p:cNvSpPr txBox="1"/>
          <p:nvPr/>
        </p:nvSpPr>
        <p:spPr>
          <a:xfrm>
            <a:off x="2319986" y="6398425"/>
            <a:ext cx="30933641" cy="609397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7200" b="1" dirty="0">
                <a:solidFill>
                  <a:schemeClr val="bg1"/>
                </a:solidFill>
                <a:latin typeface="Arial Regular"/>
                <a:cs typeface="Arial Bold"/>
              </a:rPr>
              <a:t>TOP_PLUSZ-3.1.3-23-KO2-2023-00001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Tudatosság, biztonság, gondoskodás – helyi humán fejlesztések Komárom-Esztergom Vármegyében. </a:t>
            </a:r>
          </a:p>
          <a:p>
            <a:pPr>
              <a:spcBef>
                <a:spcPts val="1200"/>
              </a:spcBef>
            </a:pPr>
            <a:r>
              <a:rPr lang="hu-HU" sz="7200" u="sng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Támogatói döntéssel rendelkezik. 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Támogatás összege: </a:t>
            </a:r>
            <a:r>
              <a:rPr lang="hu-HU" sz="7200" cap="small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192.656.270 </a:t>
            </a:r>
            <a:r>
              <a:rPr lang="hu-HU" sz="7200" dirty="0">
                <a:solidFill>
                  <a:schemeClr val="bg1"/>
                </a:solidFill>
                <a:latin typeface="Arial Regular"/>
              </a:rPr>
              <a:t>Ft</a:t>
            </a:r>
            <a:endParaRPr lang="hu-HU" sz="7200" dirty="0">
              <a:solidFill>
                <a:schemeClr val="bg1"/>
              </a:solidFill>
              <a:effectLst/>
              <a:latin typeface="Arial Regular"/>
              <a:ea typeface="Times New Roman" panose="02020603050405020304" pitchFamily="18" charset="0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AD0A4E7E-88D8-BE1D-E647-3D59AECBF855}"/>
              </a:ext>
            </a:extLst>
          </p:cNvPr>
          <p:cNvSpPr txBox="1"/>
          <p:nvPr/>
        </p:nvSpPr>
        <p:spPr>
          <a:xfrm>
            <a:off x="2319985" y="13336586"/>
            <a:ext cx="30933641" cy="4832092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7200" b="1" dirty="0">
                <a:solidFill>
                  <a:schemeClr val="bg1"/>
                </a:solidFill>
                <a:latin typeface="Arial Regular"/>
              </a:rPr>
              <a:t>TOP_PLUSZ-3.1.3-23-KO2-2023-00002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Komárom-Esztergom Vármegyei SZÚT és MEP(VEP) megújítása. </a:t>
            </a:r>
            <a:r>
              <a:rPr lang="hu-HU" sz="7200" u="sng" dirty="0">
                <a:solidFill>
                  <a:schemeClr val="bg1"/>
                </a:solidFill>
                <a:latin typeface="Arial Regular"/>
              </a:rPr>
              <a:t>Támogatói döntéssel rendelkezik. 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Támogatás összege: 21.057.399 Ft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51170FB2-BBE2-690F-9BCF-9069FEF11C4B}"/>
              </a:ext>
            </a:extLst>
          </p:cNvPr>
          <p:cNvSpPr txBox="1"/>
          <p:nvPr/>
        </p:nvSpPr>
        <p:spPr>
          <a:xfrm>
            <a:off x="2319984" y="19217859"/>
            <a:ext cx="30933641" cy="483209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7200" b="1" dirty="0">
                <a:solidFill>
                  <a:schemeClr val="bg1"/>
                </a:solidFill>
                <a:latin typeface="Arial Regular"/>
              </a:rPr>
              <a:t>TOP_PLUSZ-3.1.3-23-KO2-2023-00003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Egyenlő eséllyel – humán programok Komárom-Esztergom  Vármegyében, </a:t>
            </a:r>
            <a:r>
              <a:rPr lang="hu-HU" sz="7200" u="sng" dirty="0">
                <a:solidFill>
                  <a:schemeClr val="bg1"/>
                </a:solidFill>
                <a:latin typeface="Arial Regular"/>
              </a:rPr>
              <a:t>Még nem rendelkezik támogatói döntéssel.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Igényelt támogatás: 161.000.000 Ft.</a:t>
            </a:r>
          </a:p>
        </p:txBody>
      </p:sp>
    </p:spTree>
    <p:extLst>
      <p:ext uri="{BB962C8B-B14F-4D97-AF65-F5344CB8AC3E}">
        <p14:creationId xmlns:p14="http://schemas.microsoft.com/office/powerpoint/2010/main" val="2578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3502152" y="2332076"/>
            <a:ext cx="35807904" cy="1064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/>
            <a:r>
              <a:rPr lang="hu-HU" sz="130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projektek részletes bemutatása</a:t>
            </a:r>
          </a:p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Regular"/>
                <a:cs typeface="Arial Bold"/>
              </a:rPr>
              <a:t>TOP_PLUSZ-3.1.3-23-KO2-2023-00001</a:t>
            </a:r>
          </a:p>
          <a:p>
            <a:pPr algn="ctr">
              <a:lnSpc>
                <a:spcPct val="150000"/>
              </a:lnSpc>
            </a:pPr>
            <a:r>
              <a:rPr lang="hu-HU" sz="8800" dirty="0">
                <a:effectLst/>
                <a:latin typeface="Arial Regular"/>
                <a:ea typeface="Times New Roman" panose="02020603050405020304" pitchFamily="18" charset="0"/>
              </a:rPr>
              <a:t>Tudatosság, biztonság, gondoskodás – helyi humán fejlesztések Komárom-Esztergom Vármegyében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2147FAF8-F995-9BE5-3832-791E640E0A20}"/>
              </a:ext>
            </a:extLst>
          </p:cNvPr>
          <p:cNvSpPr txBox="1"/>
          <p:nvPr/>
        </p:nvSpPr>
        <p:spPr>
          <a:xfrm>
            <a:off x="9795129" y="13438058"/>
            <a:ext cx="23221950" cy="10973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8000" b="1" dirty="0">
                <a:latin typeface="Arial Regular"/>
                <a:cs typeface="Arial Bold"/>
              </a:rPr>
              <a:t>Kedvezményezett: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  <a:cs typeface="Arial Bold"/>
              </a:rPr>
              <a:t>Komárom-Esztergom Vármegye Önkormányzata</a:t>
            </a:r>
          </a:p>
          <a:p>
            <a:pPr algn="ctr">
              <a:lnSpc>
                <a:spcPct val="150000"/>
              </a:lnSpc>
            </a:pPr>
            <a:endParaRPr lang="hu-HU" sz="8000" dirty="0">
              <a:latin typeface="Arial Regular"/>
              <a:cs typeface="Arial Bold"/>
            </a:endParaRP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  <a:cs typeface="Arial Bold"/>
              </a:rPr>
              <a:t>Támogatás összege: </a:t>
            </a:r>
            <a:r>
              <a:rPr lang="hu-HU" sz="8000" b="1" dirty="0">
                <a:effectLst/>
                <a:latin typeface="Arial Regular"/>
                <a:ea typeface="Times New Roman" panose="02020603050405020304" pitchFamily="18" charset="0"/>
              </a:rPr>
              <a:t>192.656.270</a:t>
            </a:r>
            <a:r>
              <a:rPr lang="hu-HU" sz="8000" b="1" dirty="0">
                <a:latin typeface="Arial Regular"/>
                <a:ea typeface="Times New Roman" panose="02020603050405020304" pitchFamily="18" charset="0"/>
              </a:rPr>
              <a:t> Ft</a:t>
            </a:r>
            <a:endParaRPr lang="hu-HU" sz="8000" b="1" dirty="0">
              <a:effectLst/>
              <a:latin typeface="Arial Regular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  <a:ea typeface="Times New Roman" panose="02020603050405020304" pitchFamily="18" charset="0"/>
              </a:rPr>
              <a:t>Projekt kezdete: </a:t>
            </a:r>
            <a:r>
              <a:rPr lang="hu-HU" sz="8000" b="1" dirty="0">
                <a:latin typeface="Arial Regular"/>
                <a:ea typeface="Times New Roman" panose="02020603050405020304" pitchFamily="18" charset="0"/>
              </a:rPr>
              <a:t>2024.04.01.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effectLst/>
                <a:latin typeface="Arial Regular"/>
                <a:ea typeface="Times New Roman" panose="02020603050405020304" pitchFamily="18" charset="0"/>
              </a:rPr>
              <a:t>Projekt időtartama: </a:t>
            </a:r>
            <a:r>
              <a:rPr lang="hu-HU" sz="8000" b="1" dirty="0">
                <a:effectLst/>
                <a:latin typeface="Arial Regular"/>
                <a:ea typeface="Times New Roman" panose="02020603050405020304" pitchFamily="18" charset="0"/>
              </a:rPr>
              <a:t>36 hónap</a:t>
            </a:r>
            <a:endParaRPr lang="hu-HU" sz="8000" dirty="0"/>
          </a:p>
        </p:txBody>
      </p:sp>
    </p:spTree>
    <p:extLst>
      <p:ext uri="{BB962C8B-B14F-4D97-AF65-F5344CB8AC3E}">
        <p14:creationId xmlns:p14="http://schemas.microsoft.com/office/powerpoint/2010/main" val="2246783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zabadkézi sokszög: alakzat 57">
            <a:extLst>
              <a:ext uri="{FF2B5EF4-FFF2-40B4-BE49-F238E27FC236}">
                <a16:creationId xmlns:a16="http://schemas.microsoft.com/office/drawing/2014/main" id="{2874A63E-0AC5-9CEA-DE52-0F27EED2CC0D}"/>
              </a:ext>
            </a:extLst>
          </p:cNvPr>
          <p:cNvSpPr/>
          <p:nvPr/>
        </p:nvSpPr>
        <p:spPr>
          <a:xfrm>
            <a:off x="3061619" y="1027168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62" name="Szabadkézi sokszög: alakzat 61">
            <a:extLst>
              <a:ext uri="{FF2B5EF4-FFF2-40B4-BE49-F238E27FC236}">
                <a16:creationId xmlns:a16="http://schemas.microsoft.com/office/drawing/2014/main" id="{B3E8D64A-497A-E32A-1EF2-FAB816A3D9C1}"/>
              </a:ext>
            </a:extLst>
          </p:cNvPr>
          <p:cNvSpPr/>
          <p:nvPr/>
        </p:nvSpPr>
        <p:spPr>
          <a:xfrm>
            <a:off x="10510965" y="4424881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 dirty="0"/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1920C6C3-FF6D-1162-0EF2-E5582F079A6F}"/>
              </a:ext>
            </a:extLst>
          </p:cNvPr>
          <p:cNvSpPr txBox="1"/>
          <p:nvPr/>
        </p:nvSpPr>
        <p:spPr>
          <a:xfrm>
            <a:off x="459085" y="7466503"/>
            <a:ext cx="53054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1</a:t>
            </a:r>
          </a:p>
          <a:p>
            <a:pPr algn="ctr"/>
            <a:r>
              <a:rPr lang="hu-HU" sz="5400" b="1" cap="all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Generációk találkozása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2CFAD971-6BDA-2CED-AFB1-57DAE33D4238}"/>
              </a:ext>
            </a:extLst>
          </p:cNvPr>
          <p:cNvSpPr txBox="1"/>
          <p:nvPr/>
        </p:nvSpPr>
        <p:spPr>
          <a:xfrm>
            <a:off x="4140542" y="1981523"/>
            <a:ext cx="81291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  <a:ea typeface="Times New Roman" panose="02020603050405020304" pitchFamily="18" charset="0"/>
              </a:rPr>
              <a:t>A</a:t>
            </a:r>
            <a:r>
              <a:rPr lang="hu-HU" sz="6000" dirty="0">
                <a:solidFill>
                  <a:srgbClr val="000000"/>
                </a:solidFill>
                <a:effectLst/>
                <a:latin typeface="Arial Regular"/>
                <a:ea typeface="Times New Roman" panose="02020603050405020304" pitchFamily="18" charset="0"/>
              </a:rPr>
              <a:t>z időskorú szociális ellátottak izolációjának enyhítése.</a:t>
            </a:r>
            <a:endParaRPr lang="hu-HU" sz="6000" dirty="0"/>
          </a:p>
        </p:txBody>
      </p:sp>
      <p:sp>
        <p:nvSpPr>
          <p:cNvPr id="65" name="Szövegdoboz 64">
            <a:extLst>
              <a:ext uri="{FF2B5EF4-FFF2-40B4-BE49-F238E27FC236}">
                <a16:creationId xmlns:a16="http://schemas.microsoft.com/office/drawing/2014/main" id="{87DE8288-9CF7-2745-98E1-40B91A45033C}"/>
              </a:ext>
            </a:extLst>
          </p:cNvPr>
          <p:cNvSpPr txBox="1"/>
          <p:nvPr/>
        </p:nvSpPr>
        <p:spPr>
          <a:xfrm>
            <a:off x="20678989" y="22397604"/>
            <a:ext cx="1190369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5</a:t>
            </a:r>
          </a:p>
          <a:p>
            <a:pPr algn="ctr"/>
            <a:r>
              <a:rPr lang="hu-HU" sz="5400" b="1" cap="all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Nyílt / információs napok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579DAA09-A2D6-87F1-A08F-EC6814395BB0}"/>
              </a:ext>
            </a:extLst>
          </p:cNvPr>
          <p:cNvSpPr txBox="1"/>
          <p:nvPr/>
        </p:nvSpPr>
        <p:spPr>
          <a:xfrm>
            <a:off x="12548122" y="14579946"/>
            <a:ext cx="797163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3</a:t>
            </a:r>
          </a:p>
          <a:p>
            <a:pPr algn="ctr"/>
            <a:r>
              <a:rPr lang="hu-HU" sz="5400" b="1" cap="all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Pénzügyi tudatosság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1" name="Szövegdoboz 70">
            <a:extLst>
              <a:ext uri="{FF2B5EF4-FFF2-40B4-BE49-F238E27FC236}">
                <a16:creationId xmlns:a16="http://schemas.microsoft.com/office/drawing/2014/main" id="{9BD738E7-D4CB-0343-0A40-5211292F03C3}"/>
              </a:ext>
            </a:extLst>
          </p:cNvPr>
          <p:cNvSpPr txBox="1"/>
          <p:nvPr/>
        </p:nvSpPr>
        <p:spPr>
          <a:xfrm>
            <a:off x="17811425" y="18172771"/>
            <a:ext cx="797163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4</a:t>
            </a:r>
          </a:p>
          <a:p>
            <a:pPr algn="ctr"/>
            <a:r>
              <a:rPr lang="hu-HU" sz="5400" b="1" cap="all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Regular"/>
              </a:rPr>
              <a:t>Bűnmegelőzés és közbiztonság javítása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F8BB23FD-858F-A3A0-1745-FF19FE82D8D7}"/>
              </a:ext>
            </a:extLst>
          </p:cNvPr>
          <p:cNvSpPr txBox="1"/>
          <p:nvPr/>
        </p:nvSpPr>
        <p:spPr>
          <a:xfrm>
            <a:off x="5467103" y="10726997"/>
            <a:ext cx="1023421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Bahnschrift" panose="020B0502040204020203" pitchFamily="34" charset="0"/>
              </a:rPr>
              <a:t>2</a:t>
            </a:r>
          </a:p>
          <a:p>
            <a:pPr algn="ctr"/>
            <a:r>
              <a:rPr lang="hu-HU" sz="5400" b="1" cap="all" dirty="0">
                <a:solidFill>
                  <a:schemeClr val="accent6">
                    <a:lumMod val="75000"/>
                  </a:schemeClr>
                </a:solidFill>
                <a:latin typeface="Arial Regular"/>
              </a:rPr>
              <a:t>Digitális kompetenciafejlesztés</a:t>
            </a:r>
          </a:p>
        </p:txBody>
      </p:sp>
      <p:sp>
        <p:nvSpPr>
          <p:cNvPr id="76" name="Szövegdoboz 75">
            <a:extLst>
              <a:ext uri="{FF2B5EF4-FFF2-40B4-BE49-F238E27FC236}">
                <a16:creationId xmlns:a16="http://schemas.microsoft.com/office/drawing/2014/main" id="{7AFF38E0-6EBC-A288-38F4-EF89E4B1E2C8}"/>
              </a:ext>
            </a:extLst>
          </p:cNvPr>
          <p:cNvSpPr txBox="1"/>
          <p:nvPr/>
        </p:nvSpPr>
        <p:spPr>
          <a:xfrm>
            <a:off x="11765049" y="5177029"/>
            <a:ext cx="950854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effectLst/>
                <a:latin typeface="Arial Regular"/>
                <a:ea typeface="Times New Roman" panose="02020603050405020304" pitchFamily="18" charset="0"/>
              </a:rPr>
              <a:t>Digitális kompetenciafejlesztő programok az időskorúak számára</a:t>
            </a:r>
            <a:endParaRPr lang="hu-HU" sz="6000" dirty="0">
              <a:effectLst/>
              <a:latin typeface="Arial Regular"/>
              <a:ea typeface="Times New Roman" panose="02020603050405020304" pitchFamily="18" charset="0"/>
            </a:endParaRP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AB06C0D2-1E5B-9590-B701-44468925530D}"/>
              </a:ext>
            </a:extLst>
          </p:cNvPr>
          <p:cNvSpPr txBox="1"/>
          <p:nvPr/>
        </p:nvSpPr>
        <p:spPr>
          <a:xfrm>
            <a:off x="23225919" y="956443"/>
            <a:ext cx="2190840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3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 tartalma</a:t>
            </a:r>
          </a:p>
        </p:txBody>
      </p:sp>
      <p:sp>
        <p:nvSpPr>
          <p:cNvPr id="60" name="Szabadkézi sokszög: alakzat 59">
            <a:extLst>
              <a:ext uri="{FF2B5EF4-FFF2-40B4-BE49-F238E27FC236}">
                <a16:creationId xmlns:a16="http://schemas.microsoft.com/office/drawing/2014/main" id="{B6084F51-0439-FFB4-DE51-45FA701F2C5A}"/>
              </a:ext>
            </a:extLst>
          </p:cNvPr>
          <p:cNvSpPr/>
          <p:nvPr/>
        </p:nvSpPr>
        <p:spPr>
          <a:xfrm>
            <a:off x="16537916" y="8284428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/>
          </a:p>
        </p:txBody>
      </p:sp>
      <p:sp>
        <p:nvSpPr>
          <p:cNvPr id="61" name="Szabadkézi sokszög: alakzat 60">
            <a:extLst>
              <a:ext uri="{FF2B5EF4-FFF2-40B4-BE49-F238E27FC236}">
                <a16:creationId xmlns:a16="http://schemas.microsoft.com/office/drawing/2014/main" id="{26ED42D3-6601-3559-CC8A-CD52E0E93BF1}"/>
              </a:ext>
            </a:extLst>
          </p:cNvPr>
          <p:cNvSpPr/>
          <p:nvPr/>
        </p:nvSpPr>
        <p:spPr>
          <a:xfrm>
            <a:off x="21940965" y="11813060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/>
          </a:p>
        </p:txBody>
      </p:sp>
      <p:sp>
        <p:nvSpPr>
          <p:cNvPr id="69" name="Szövegdoboz 68">
            <a:extLst>
              <a:ext uri="{FF2B5EF4-FFF2-40B4-BE49-F238E27FC236}">
                <a16:creationId xmlns:a16="http://schemas.microsoft.com/office/drawing/2014/main" id="{81B02783-16EF-769A-E303-5822353DBF34}"/>
              </a:ext>
            </a:extLst>
          </p:cNvPr>
          <p:cNvSpPr txBox="1"/>
          <p:nvPr/>
        </p:nvSpPr>
        <p:spPr>
          <a:xfrm>
            <a:off x="17581976" y="9757501"/>
            <a:ext cx="86234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</a:rPr>
              <a:t>Pénzügyi tudatosság fejlesztése</a:t>
            </a:r>
          </a:p>
        </p:txBody>
      </p:sp>
      <p:sp>
        <p:nvSpPr>
          <p:cNvPr id="74" name="Szövegdoboz 73">
            <a:extLst>
              <a:ext uri="{FF2B5EF4-FFF2-40B4-BE49-F238E27FC236}">
                <a16:creationId xmlns:a16="http://schemas.microsoft.com/office/drawing/2014/main" id="{76BEAD76-8FD7-85EA-2CB8-94A4BA0306DC}"/>
              </a:ext>
            </a:extLst>
          </p:cNvPr>
          <p:cNvSpPr txBox="1"/>
          <p:nvPr/>
        </p:nvSpPr>
        <p:spPr>
          <a:xfrm>
            <a:off x="23017125" y="13350326"/>
            <a:ext cx="75533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</a:rPr>
              <a:t>Áldozattá válás csökkentése</a:t>
            </a:r>
          </a:p>
        </p:txBody>
      </p:sp>
      <p:sp>
        <p:nvSpPr>
          <p:cNvPr id="59" name="Szabadkézi sokszög: alakzat 58">
            <a:extLst>
              <a:ext uri="{FF2B5EF4-FFF2-40B4-BE49-F238E27FC236}">
                <a16:creationId xmlns:a16="http://schemas.microsoft.com/office/drawing/2014/main" id="{0BA5EFF9-BB5E-8DFB-88DE-F200F5B0DF9D}"/>
              </a:ext>
            </a:extLst>
          </p:cNvPr>
          <p:cNvSpPr/>
          <p:nvPr/>
        </p:nvSpPr>
        <p:spPr>
          <a:xfrm>
            <a:off x="26746197" y="15289318"/>
            <a:ext cx="19181621" cy="7161213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 dirty="0"/>
          </a:p>
        </p:txBody>
      </p:sp>
      <p:sp>
        <p:nvSpPr>
          <p:cNvPr id="67" name="Szövegdoboz 66">
            <a:extLst>
              <a:ext uri="{FF2B5EF4-FFF2-40B4-BE49-F238E27FC236}">
                <a16:creationId xmlns:a16="http://schemas.microsoft.com/office/drawing/2014/main" id="{B45D0A2E-6E6E-B7D4-6362-6468EE437ECF}"/>
              </a:ext>
            </a:extLst>
          </p:cNvPr>
          <p:cNvSpPr txBox="1"/>
          <p:nvPr/>
        </p:nvSpPr>
        <p:spPr>
          <a:xfrm>
            <a:off x="27766961" y="15737514"/>
            <a:ext cx="1766411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</a:rPr>
              <a:t>Nyílt nap szervezése a fogyatékkal élők nappali ellátását biztosító intézményeiben, a köztudatban való jelenlét erősítése, fiatalok pályaorientációja céljából, fogyatékos személyek munkába állásának segítése.</a:t>
            </a:r>
            <a:endParaRPr lang="hu-HU" sz="9600" dirty="0">
              <a:effectLst/>
              <a:latin typeface="Arial Regular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4251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 animBg="1"/>
      <p:bldP spid="63" grpId="0"/>
      <p:bldP spid="64" grpId="0"/>
      <p:bldP spid="65" grpId="0"/>
      <p:bldP spid="70" grpId="0"/>
      <p:bldP spid="71" grpId="0"/>
      <p:bldP spid="72" grpId="0"/>
      <p:bldP spid="76" grpId="0"/>
      <p:bldP spid="60" grpId="0" animBg="1"/>
      <p:bldP spid="61" grpId="0" animBg="1"/>
      <p:bldP spid="69" grpId="0"/>
      <p:bldP spid="74" grpId="0"/>
      <p:bldP spid="59" grpId="0" animBg="1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4D515F-68A4-7C20-B268-996F7CB76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592" y="350320"/>
            <a:ext cx="41806654" cy="4355571"/>
          </a:xfrm>
        </p:spPr>
        <p:txBody>
          <a:bodyPr/>
          <a:lstStyle/>
          <a:p>
            <a:r>
              <a:rPr lang="hu-HU" sz="13000" b="1" cap="all" dirty="0">
                <a:latin typeface="Arial" panose="020B0604020202020204" pitchFamily="34" charset="0"/>
                <a:cs typeface="Arial" panose="020B0604020202020204" pitchFamily="34" charset="0"/>
              </a:rPr>
              <a:t>Vállalt indikátorok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1FE879F9-5283-EF0A-7D17-979FFB1D0C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16763"/>
              </p:ext>
            </p:extLst>
          </p:nvPr>
        </p:nvGraphicFramePr>
        <p:xfrm>
          <a:off x="1789984" y="3639091"/>
          <a:ext cx="41806655" cy="214275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210261">
                  <a:extLst>
                    <a:ext uri="{9D8B030D-6E8A-4147-A177-3AD203B41FA5}">
                      <a16:colId xmlns:a16="http://schemas.microsoft.com/office/drawing/2014/main" val="3203589427"/>
                    </a:ext>
                  </a:extLst>
                </a:gridCol>
                <a:gridCol w="12137913">
                  <a:extLst>
                    <a:ext uri="{9D8B030D-6E8A-4147-A177-3AD203B41FA5}">
                      <a16:colId xmlns:a16="http://schemas.microsoft.com/office/drawing/2014/main" val="4027614389"/>
                    </a:ext>
                  </a:extLst>
                </a:gridCol>
                <a:gridCol w="3410079">
                  <a:extLst>
                    <a:ext uri="{9D8B030D-6E8A-4147-A177-3AD203B41FA5}">
                      <a16:colId xmlns:a16="http://schemas.microsoft.com/office/drawing/2014/main" val="3383619324"/>
                    </a:ext>
                  </a:extLst>
                </a:gridCol>
                <a:gridCol w="6351168">
                  <a:extLst>
                    <a:ext uri="{9D8B030D-6E8A-4147-A177-3AD203B41FA5}">
                      <a16:colId xmlns:a16="http://schemas.microsoft.com/office/drawing/2014/main" val="4155671537"/>
                    </a:ext>
                  </a:extLst>
                </a:gridCol>
                <a:gridCol w="6905301">
                  <a:extLst>
                    <a:ext uri="{9D8B030D-6E8A-4147-A177-3AD203B41FA5}">
                      <a16:colId xmlns:a16="http://schemas.microsoft.com/office/drawing/2014/main" val="3365132707"/>
                    </a:ext>
                  </a:extLst>
                </a:gridCol>
                <a:gridCol w="3480872">
                  <a:extLst>
                    <a:ext uri="{9D8B030D-6E8A-4147-A177-3AD203B41FA5}">
                      <a16:colId xmlns:a16="http://schemas.microsoft.com/office/drawing/2014/main" val="2343322024"/>
                    </a:ext>
                  </a:extLst>
                </a:gridCol>
                <a:gridCol w="3311061">
                  <a:extLst>
                    <a:ext uri="{9D8B030D-6E8A-4147-A177-3AD203B41FA5}">
                      <a16:colId xmlns:a16="http://schemas.microsoft.com/office/drawing/2014/main" val="1450253907"/>
                    </a:ext>
                  </a:extLst>
                </a:gridCol>
              </a:tblGrid>
              <a:tr h="5407887"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 azonosító</a:t>
                      </a:r>
                      <a:b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száma</a:t>
                      </a:r>
                      <a:endParaRPr lang="hu-HU" sz="5400" cap="all" baseline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</a:t>
                      </a:r>
                      <a:b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megnevezése 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Mértékegység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 dátuma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dátuma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változás </a:t>
                      </a:r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3138273667"/>
                  </a:ext>
                </a:extLst>
              </a:tr>
              <a:tr h="1745672"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Hátrányos helyzetűeket célzó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programok száma</a:t>
                      </a:r>
                      <a:endParaRPr lang="hu-HU" sz="48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2027.03.31</a:t>
                      </a:r>
                      <a:endParaRPr lang="hu-HU" sz="4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2591818"/>
                  </a:ext>
                </a:extLst>
              </a:tr>
              <a:tr h="2294443"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TPO14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Egyéb, nem közösségi célú</a:t>
                      </a:r>
                      <a:b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programok száma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2027.03.31.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7346984"/>
                  </a:ext>
                </a:extLst>
              </a:tr>
              <a:tr h="2951018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</a:t>
                      </a:r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nő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2024.01.12</a:t>
                      </a:r>
                      <a:endParaRPr lang="hu-HU" sz="4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6474680"/>
                  </a:ext>
                </a:extLst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</a:t>
                      </a:r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férfi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2024.01.12</a:t>
                      </a:r>
                      <a:endParaRPr lang="hu-HU" sz="4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892722"/>
                  </a:ext>
                </a:extLst>
              </a:tr>
              <a:tr h="2292390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nő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2027.03.31.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3063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3063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3063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1116940"/>
                  </a:ext>
                </a:extLst>
              </a:tr>
              <a:tr h="3992924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férfi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2027.03.31.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1177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1177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1177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120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366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lap.png">
            <a:extLst>
              <a:ext uri="{FF2B5EF4-FFF2-40B4-BE49-F238E27FC236}">
                <a16:creationId xmlns:a16="http://schemas.microsoft.com/office/drawing/2014/main" id="{3549205F-4871-AC74-2EC3-95BA1F291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107950"/>
            <a:ext cx="46451838" cy="27332132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0D2AAF76-46DE-E265-4D59-38FDA0C2C1FC}"/>
              </a:ext>
            </a:extLst>
          </p:cNvPr>
          <p:cNvSpPr txBox="1"/>
          <p:nvPr/>
        </p:nvSpPr>
        <p:spPr>
          <a:xfrm>
            <a:off x="4998216" y="8439099"/>
            <a:ext cx="36471225" cy="9255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13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TOP_PLUSZ-3.1.3-23-KO2-2023-00002</a:t>
            </a:r>
          </a:p>
          <a:p>
            <a:pPr algn="ctr">
              <a:lnSpc>
                <a:spcPct val="150000"/>
              </a:lnSpc>
            </a:pPr>
            <a:r>
              <a:rPr lang="hu-HU" sz="13800" cap="all" dirty="0">
                <a:effectLst/>
                <a:latin typeface="Arial Regular"/>
                <a:ea typeface="Times New Roman" panose="02020603050405020304" pitchFamily="18" charset="0"/>
              </a:rPr>
              <a:t>Komárom-Esztergom Vármegyei SZÚT és MEP (VEP) megújítása</a:t>
            </a:r>
          </a:p>
        </p:txBody>
      </p:sp>
    </p:spTree>
    <p:extLst>
      <p:ext uri="{BB962C8B-B14F-4D97-AF65-F5344CB8AC3E}">
        <p14:creationId xmlns:p14="http://schemas.microsoft.com/office/powerpoint/2010/main" val="652812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2816352" y="2157984"/>
            <a:ext cx="35807904" cy="10218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/>
            <a:r>
              <a:rPr lang="hu-HU" sz="130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projektek részletes bemutatása</a:t>
            </a:r>
          </a:p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>
              <a:lnSpc>
                <a:spcPct val="150000"/>
              </a:lnSpc>
            </a:pPr>
            <a:r>
              <a:rPr lang="hu-HU" sz="8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TOP_PLUSZ-3.1.3-23-KO2-2023-00002</a:t>
            </a:r>
          </a:p>
          <a:p>
            <a:pPr algn="ctr">
              <a:lnSpc>
                <a:spcPct val="150000"/>
              </a:lnSpc>
            </a:pPr>
            <a:r>
              <a:rPr lang="hu-HU" sz="8800" dirty="0">
                <a:effectLst/>
                <a:latin typeface="Arial Regular"/>
                <a:ea typeface="Times New Roman" panose="02020603050405020304" pitchFamily="18" charset="0"/>
              </a:rPr>
              <a:t>Komárom-Esztergom Vármegyei SZÚT és MEP(VEP) megújítása</a:t>
            </a:r>
          </a:p>
          <a:p>
            <a:pPr algn="ctr"/>
            <a:endParaRPr lang="hu-HU" sz="8800" dirty="0">
              <a:effectLst/>
              <a:latin typeface="Arial Regular"/>
              <a:ea typeface="Times New Roman" panose="02020603050405020304" pitchFamily="18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239C609E-026C-7D77-7D2A-D25AF2B05B7B}"/>
              </a:ext>
            </a:extLst>
          </p:cNvPr>
          <p:cNvSpPr txBox="1"/>
          <p:nvPr/>
        </p:nvSpPr>
        <p:spPr>
          <a:xfrm>
            <a:off x="6339286" y="13082441"/>
            <a:ext cx="28762036" cy="10944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8000" b="1" dirty="0">
                <a:latin typeface="Arial Regular"/>
              </a:rPr>
              <a:t>Kedvezményezett: 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Komárom-Esztergom Vármegye Önkormányzata</a:t>
            </a:r>
          </a:p>
          <a:p>
            <a:pPr algn="ctr">
              <a:lnSpc>
                <a:spcPct val="150000"/>
              </a:lnSpc>
            </a:pPr>
            <a:endParaRPr lang="hu-HU" sz="8000" dirty="0">
              <a:latin typeface="Arial Regular"/>
            </a:endParaRP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Támogatás összege: </a:t>
            </a:r>
            <a:r>
              <a:rPr lang="hu-HU" sz="8000" b="1" dirty="0">
                <a:latin typeface="Arial Regular"/>
              </a:rPr>
              <a:t>21.057.399 Ft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Projekt kezdete: </a:t>
            </a:r>
            <a:r>
              <a:rPr lang="hu-HU" sz="8000" b="1" dirty="0">
                <a:latin typeface="Arial Regular"/>
              </a:rPr>
              <a:t>2024.04.01.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Projekt időtartama:</a:t>
            </a:r>
            <a:r>
              <a:rPr lang="hu-HU" sz="8000" b="1" dirty="0">
                <a:latin typeface="Arial Regular"/>
              </a:rPr>
              <a:t>18 hónap</a:t>
            </a:r>
          </a:p>
        </p:txBody>
      </p:sp>
    </p:spTree>
    <p:extLst>
      <p:ext uri="{BB962C8B-B14F-4D97-AF65-F5344CB8AC3E}">
        <p14:creationId xmlns:p14="http://schemas.microsoft.com/office/powerpoint/2010/main" val="1410318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636</Words>
  <Application>Microsoft Office PowerPoint</Application>
  <PresentationFormat>Egyéni</PresentationFormat>
  <Paragraphs>179</Paragraphs>
  <Slides>16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3" baseType="lpstr">
      <vt:lpstr>Arial</vt:lpstr>
      <vt:lpstr>Arial Bold</vt:lpstr>
      <vt:lpstr>Arial Regular</vt:lpstr>
      <vt:lpstr>Arial-BoldMT</vt:lpstr>
      <vt:lpstr>Bahnschrift</vt:lpstr>
      <vt:lpstr>Calibri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Vállalt indikátorok</vt:lpstr>
      <vt:lpstr>PowerPoint-bemutató</vt:lpstr>
      <vt:lpstr>PowerPoint-bemutató</vt:lpstr>
      <vt:lpstr>PowerPoint-bemutató</vt:lpstr>
      <vt:lpstr>Vállalt indikátorok</vt:lpstr>
      <vt:lpstr>PowerPoint-bemutató</vt:lpstr>
      <vt:lpstr>PowerPoint-bemutató</vt:lpstr>
      <vt:lpstr>PowerPoint-bemutató</vt:lpstr>
      <vt:lpstr>Vállalt indikátorok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Farkas Erika</cp:lastModifiedBy>
  <cp:revision>49</cp:revision>
  <dcterms:created xsi:type="dcterms:W3CDTF">2021-02-22T15:24:10Z</dcterms:created>
  <dcterms:modified xsi:type="dcterms:W3CDTF">2024-05-14T05:59:47Z</dcterms:modified>
</cp:coreProperties>
</file>